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84" r:id="rId1"/>
  </p:sldMasterIdLst>
  <p:notesMasterIdLst>
    <p:notesMasterId r:id="rId21"/>
  </p:notesMasterIdLst>
  <p:sldIdLst>
    <p:sldId id="256" r:id="rId2"/>
    <p:sldId id="264" r:id="rId3"/>
    <p:sldId id="270" r:id="rId4"/>
    <p:sldId id="271" r:id="rId5"/>
    <p:sldId id="272" r:id="rId6"/>
    <p:sldId id="273" r:id="rId7"/>
    <p:sldId id="281" r:id="rId8"/>
    <p:sldId id="262" r:id="rId9"/>
    <p:sldId id="259" r:id="rId10"/>
    <p:sldId id="274" r:id="rId11"/>
    <p:sldId id="267" r:id="rId12"/>
    <p:sldId id="275" r:id="rId13"/>
    <p:sldId id="277" r:id="rId14"/>
    <p:sldId id="278" r:id="rId15"/>
    <p:sldId id="279" r:id="rId16"/>
    <p:sldId id="263" r:id="rId17"/>
    <p:sldId id="276" r:id="rId18"/>
    <p:sldId id="280" r:id="rId19"/>
    <p:sldId id="261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מקטע ברירת מחדל" id="{6E6E08BB-5647-4CC8-A6DB-BED6CF7D3CBB}">
          <p14:sldIdLst>
            <p14:sldId id="256"/>
            <p14:sldId id="264"/>
            <p14:sldId id="270"/>
            <p14:sldId id="271"/>
            <p14:sldId id="272"/>
            <p14:sldId id="273"/>
            <p14:sldId id="281"/>
            <p14:sldId id="262"/>
            <p14:sldId id="259"/>
            <p14:sldId id="274"/>
            <p14:sldId id="267"/>
            <p14:sldId id="275"/>
            <p14:sldId id="277"/>
            <p14:sldId id="278"/>
            <p14:sldId id="279"/>
            <p14:sldId id="263"/>
            <p14:sldId id="276"/>
            <p14:sldId id="280"/>
            <p14:sldId id="26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OME-PC" initials="H" lastIdx="1" clrIdx="0">
    <p:extLst>
      <p:ext uri="{19B8F6BF-5375-455C-9EA6-DF929625EA0E}">
        <p15:presenceInfo xmlns:p15="http://schemas.microsoft.com/office/powerpoint/2012/main" userId="HOME-PC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73" autoAdjust="0"/>
    <p:restoredTop sz="93947" autoAdjust="0"/>
  </p:normalViewPr>
  <p:slideViewPr>
    <p:cSldViewPr snapToGrid="0">
      <p:cViewPr varScale="1">
        <p:scale>
          <a:sx n="83" d="100"/>
          <a:sy n="83" d="100"/>
        </p:scale>
        <p:origin x="552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D5142D-762A-47BE-867F-F89DCC4DE38B}" type="datetimeFigureOut">
              <a:rPr lang="en-US" smtClean="0"/>
              <a:t>21-Apr-18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68E471-6823-493B-B172-25A1BDB50B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926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68E471-6823-493B-B172-25A1BDB50BF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4411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21-Apr-18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91121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21-Apr-18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6890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21-Apr-18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83569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21-Apr-18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63955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21-Apr-18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1926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21-Apr-18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7790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21-Apr-18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62868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21-Apr-18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434749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21-Apr-18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7620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21-Apr-18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40353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21-Apr-18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89054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21-Apr-18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80967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21-Apr-18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10875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21-Apr-18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518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21-Apr-18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69198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21-Apr-18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17142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21-Apr-18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89418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smtClean="0"/>
              <a:pPr/>
              <a:t>21-Apr-18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32938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5" r:id="rId1"/>
    <p:sldLayoutId id="2147483786" r:id="rId2"/>
    <p:sldLayoutId id="2147483787" r:id="rId3"/>
    <p:sldLayoutId id="2147483788" r:id="rId4"/>
    <p:sldLayoutId id="2147483789" r:id="rId5"/>
    <p:sldLayoutId id="2147483790" r:id="rId6"/>
    <p:sldLayoutId id="2147483791" r:id="rId7"/>
    <p:sldLayoutId id="2147483792" r:id="rId8"/>
    <p:sldLayoutId id="2147483793" r:id="rId9"/>
    <p:sldLayoutId id="2147483794" r:id="rId10"/>
    <p:sldLayoutId id="2147483795" r:id="rId11"/>
    <p:sldLayoutId id="2147483796" r:id="rId12"/>
    <p:sldLayoutId id="2147483797" r:id="rId13"/>
    <p:sldLayoutId id="2147483798" r:id="rId14"/>
    <p:sldLayoutId id="2147483799" r:id="rId15"/>
    <p:sldLayoutId id="2147483800" r:id="rId16"/>
    <p:sldLayoutId id="2147483801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gif"/><Relationship Id="rId3" Type="http://schemas.openxmlformats.org/officeDocument/2006/relationships/image" Target="../media/image12.JP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="" xmlns:a16="http://schemas.microsoft.com/office/drawing/2014/main" id="{CF212BA8-FA99-4876-A62A-B74B1D81D5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35171" y="241304"/>
            <a:ext cx="10319289" cy="1518485"/>
          </a:xfrm>
          <a:ln>
            <a:noFill/>
          </a:ln>
          <a:scene3d>
            <a:camera prst="orthographicFront"/>
            <a:lightRig rig="threePt" dir="t"/>
          </a:scene3d>
          <a:sp3d extrusionH="38100" prstMaterial="dkEdge">
            <a:bevelT w="165100" prst="coolSlant"/>
            <a:bevelB prst="slope"/>
          </a:sp3d>
        </p:spPr>
        <p:txBody>
          <a:bodyPr>
            <a:normAutofit/>
          </a:bodyPr>
          <a:lstStyle/>
          <a:p>
            <a:r>
              <a:rPr lang="en-US" sz="60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Improving internet security</a:t>
            </a:r>
            <a:endParaRPr lang="he-IL" sz="6000" b="1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8731" y="2325364"/>
            <a:ext cx="4971978" cy="372575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823133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2680" y="-135889"/>
            <a:ext cx="10018713" cy="1752599"/>
          </a:xfrm>
        </p:spPr>
        <p:txBody>
          <a:bodyPr/>
          <a:lstStyle/>
          <a:p>
            <a:r>
              <a:rPr lang="en-US" dirty="0"/>
              <a:t>Session keys extraction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09869" y="1178789"/>
            <a:ext cx="10018713" cy="3124201"/>
          </a:xfrm>
        </p:spPr>
        <p:txBody>
          <a:bodyPr/>
          <a:lstStyle/>
          <a:p>
            <a:r>
              <a:rPr lang="en-US" dirty="0"/>
              <a:t>SSH implemented in C. The source code contains the C files that generate the encryption keys.</a:t>
            </a:r>
          </a:p>
          <a:p>
            <a:r>
              <a:rPr lang="en-US" dirty="0"/>
              <a:t>At the beginning of an SSH connection, the key pairs are generated in the client and server side.</a:t>
            </a:r>
          </a:p>
          <a:p>
            <a:r>
              <a:rPr lang="en-US" dirty="0"/>
              <a:t>In order to provide the proxy with these keys, after they are generated we save them in secret files.</a:t>
            </a:r>
          </a:p>
          <a:p>
            <a:endParaRPr lang="en-US" dirty="0"/>
          </a:p>
        </p:txBody>
      </p:sp>
      <p:pic>
        <p:nvPicPr>
          <p:cNvPr id="4" name="Picture 3" descr="C:\Users\ashibli\Desktop\Untitled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4800" y="3883196"/>
            <a:ext cx="6356883" cy="26099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20393014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94D66FD-931B-4551-9BF5-75760B08EC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661" y="601919"/>
            <a:ext cx="8911687" cy="735175"/>
          </a:xfrm>
        </p:spPr>
        <p:txBody>
          <a:bodyPr/>
          <a:lstStyle/>
          <a:p>
            <a:r>
              <a:rPr lang="en-US" dirty="0"/>
              <a:t>SSH packet structure</a:t>
            </a:r>
            <a:endParaRPr lang="he-IL" dirty="0"/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3318FA7F-2780-44C1-B6EB-21CDF28EFA0A}"/>
              </a:ext>
            </a:extLst>
          </p:cNvPr>
          <p:cNvSpPr txBox="1"/>
          <p:nvPr/>
        </p:nvSpPr>
        <p:spPr>
          <a:xfrm>
            <a:off x="2122098" y="1748021"/>
            <a:ext cx="938816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q"/>
            </a:pPr>
            <a:r>
              <a:rPr lang="en-US" dirty="0"/>
              <a:t>A packet consists of length ,padding length ,data and padding</a:t>
            </a:r>
          </a:p>
          <a:p>
            <a:pPr marL="285750" indent="-285750" algn="l">
              <a:buFont typeface="Wingdings" panose="05000000000000000000" pitchFamily="2" charset="2"/>
              <a:buChar char="q"/>
            </a:pPr>
            <a:endParaRPr lang="en-US" dirty="0"/>
          </a:p>
          <a:p>
            <a:pPr marL="285750" indent="-285750" algn="l">
              <a:buFont typeface="Wingdings" panose="05000000000000000000" pitchFamily="2" charset="2"/>
              <a:buChar char="q"/>
            </a:pPr>
            <a:r>
              <a:rPr lang="en-US" dirty="0"/>
              <a:t>Data in the packet consists of multiple blocks of size 128 bits .</a:t>
            </a:r>
          </a:p>
          <a:p>
            <a:pPr marL="285750" indent="-285750" algn="l">
              <a:buFont typeface="Wingdings" panose="05000000000000000000" pitchFamily="2" charset="2"/>
              <a:buChar char="q"/>
            </a:pPr>
            <a:endParaRPr lang="en-US" dirty="0"/>
          </a:p>
          <a:p>
            <a:pPr marL="285750" indent="-285750" algn="l">
              <a:buFont typeface="Wingdings" panose="05000000000000000000" pitchFamily="2" charset="2"/>
              <a:buChar char="q"/>
            </a:pPr>
            <a:r>
              <a:rPr lang="en-US" dirty="0"/>
              <a:t>Padding addition to the data in case data size is not a multiple of a block size.  </a:t>
            </a:r>
          </a:p>
          <a:p>
            <a:pPr marL="285750" indent="-285750" algn="l">
              <a:buFont typeface="Wingdings" panose="05000000000000000000" pitchFamily="2" charset="2"/>
              <a:buChar char="q"/>
            </a:pPr>
            <a:endParaRPr lang="en-US" dirty="0"/>
          </a:p>
        </p:txBody>
      </p:sp>
      <p:pic>
        <p:nvPicPr>
          <p:cNvPr id="5" name="image16.png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2506661" y="4266960"/>
            <a:ext cx="7623055" cy="1935432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3020838456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8820" y="140855"/>
            <a:ext cx="10018713" cy="1752599"/>
          </a:xfrm>
        </p:spPr>
        <p:txBody>
          <a:bodyPr/>
          <a:lstStyle/>
          <a:p>
            <a:r>
              <a:rPr lang="en-US" dirty="0"/>
              <a:t>Wireshark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Wireshark is a network packet analyzer that captures network packets and displays them in details .</a:t>
            </a:r>
          </a:p>
          <a:p>
            <a:endParaRPr lang="en-US" dirty="0"/>
          </a:p>
          <a:p>
            <a:r>
              <a:rPr lang="en-US" i="1" dirty="0"/>
              <a:t>Reveals</a:t>
            </a:r>
            <a:r>
              <a:rPr lang="he-IL" i="1" dirty="0"/>
              <a:t> </a:t>
            </a:r>
            <a:r>
              <a:rPr lang="en-US" i="1" dirty="0"/>
              <a:t>network protocol</a:t>
            </a:r>
            <a:r>
              <a:rPr lang="en-US" dirty="0"/>
              <a:t> internals.</a:t>
            </a:r>
          </a:p>
          <a:p>
            <a:endParaRPr lang="en-US" dirty="0"/>
          </a:p>
          <a:p>
            <a:r>
              <a:rPr lang="en-US" i="1" dirty="0"/>
              <a:t>Captures</a:t>
            </a:r>
            <a:r>
              <a:rPr lang="en-US" dirty="0"/>
              <a:t> live packet data from a network interface .</a:t>
            </a:r>
          </a:p>
          <a:p>
            <a:endParaRPr lang="en-US" dirty="0"/>
          </a:p>
          <a:p>
            <a:r>
              <a:rPr lang="en-US" i="1" dirty="0"/>
              <a:t>Filters packets</a:t>
            </a:r>
            <a:r>
              <a:rPr lang="en-US" dirty="0"/>
              <a:t> with respect to many criteria 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535668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:\Users\ashibli\Downloads\28555282_10209083335320518_579136679_o.png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740"/>
          <a:stretch/>
        </p:blipFill>
        <p:spPr bwMode="auto">
          <a:xfrm>
            <a:off x="2781949" y="946917"/>
            <a:ext cx="8529926" cy="475514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05610590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:\Users\ashibli\Downloads\28555316_10209083206397295_1596111254_o.png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940"/>
          <a:stretch/>
        </p:blipFill>
        <p:spPr bwMode="auto">
          <a:xfrm>
            <a:off x="3003568" y="1228940"/>
            <a:ext cx="7839836" cy="427471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792321855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09" y="316345"/>
            <a:ext cx="10018713" cy="1752599"/>
          </a:xfrm>
        </p:spPr>
        <p:txBody>
          <a:bodyPr/>
          <a:lstStyle/>
          <a:p>
            <a:r>
              <a:rPr lang="en-US" dirty="0"/>
              <a:t>Sniffer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0" y="1580889"/>
            <a:ext cx="10018713" cy="3124201"/>
          </a:xfrm>
        </p:spPr>
        <p:txBody>
          <a:bodyPr/>
          <a:lstStyle/>
          <a:p>
            <a:r>
              <a:rPr lang="en-US" dirty="0"/>
              <a:t>A script that sniffs out the data flowing over computer network links in real time </a:t>
            </a:r>
          </a:p>
          <a:p>
            <a:r>
              <a:rPr lang="en-US" dirty="0"/>
              <a:t>Used it to capture packets and decrypt them offline.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2365" y="3672088"/>
            <a:ext cx="5481565" cy="2939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61069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="" xmlns:a16="http://schemas.microsoft.com/office/drawing/2014/main" id="{63407726-97F2-4BC4-A41A-C36F434575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559" y="574197"/>
            <a:ext cx="8911687" cy="964660"/>
          </a:xfrm>
        </p:spPr>
        <p:txBody>
          <a:bodyPr/>
          <a:lstStyle/>
          <a:p>
            <a:r>
              <a:rPr lang="en-US" dirty="0"/>
              <a:t>Decryption</a:t>
            </a:r>
            <a:endParaRPr lang="he-IL" dirty="0"/>
          </a:p>
        </p:txBody>
      </p:sp>
      <p:pic>
        <p:nvPicPr>
          <p:cNvPr id="7" name="תמונה 6" descr="תמונה שמכילה טקסט&#10;&#10;תיאור שנוצר ברמת מהימנות גבוהה">
            <a:extLst>
              <a:ext uri="{FF2B5EF4-FFF2-40B4-BE49-F238E27FC236}">
                <a16:creationId xmlns="" xmlns:a16="http://schemas.microsoft.com/office/drawing/2014/main" id="{7B0A2746-4686-4EC1-BA6B-224FBC9315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967" y="1727229"/>
            <a:ext cx="4884784" cy="493236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3" name="תמונה 12">
            <a:extLst>
              <a:ext uri="{FF2B5EF4-FFF2-40B4-BE49-F238E27FC236}">
                <a16:creationId xmlns="" xmlns:a16="http://schemas.microsoft.com/office/drawing/2014/main" id="{6F41270C-A9C1-4F35-9D44-9B4EA79717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832542">
            <a:off x="5381089" y="5322511"/>
            <a:ext cx="1725930" cy="629964"/>
          </a:xfrm>
          <a:prstGeom prst="rect">
            <a:avLst/>
          </a:prstGeom>
        </p:spPr>
      </p:pic>
      <p:pic>
        <p:nvPicPr>
          <p:cNvPr id="15" name="תמונה 14">
            <a:extLst>
              <a:ext uri="{FF2B5EF4-FFF2-40B4-BE49-F238E27FC236}">
                <a16:creationId xmlns="" xmlns:a16="http://schemas.microsoft.com/office/drawing/2014/main" id="{B3201FF8-88CF-4FDA-851A-D58B42012E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57818">
            <a:off x="5420939" y="3171599"/>
            <a:ext cx="1410014" cy="1664279"/>
          </a:xfrm>
          <a:prstGeom prst="rect">
            <a:avLst/>
          </a:prstGeom>
        </p:spPr>
      </p:pic>
      <p:pic>
        <p:nvPicPr>
          <p:cNvPr id="8" name="image13.png"/>
          <p:cNvPicPr/>
          <p:nvPr/>
        </p:nvPicPr>
        <p:blipFill>
          <a:blip r:embed="rId5"/>
          <a:srcRect/>
          <a:stretch>
            <a:fillRect/>
          </a:stretch>
        </p:blipFill>
        <p:spPr>
          <a:xfrm>
            <a:off x="7150357" y="1651134"/>
            <a:ext cx="4884784" cy="50084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716069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1119" y="-209145"/>
            <a:ext cx="10018713" cy="1752599"/>
          </a:xfrm>
        </p:spPr>
        <p:txBody>
          <a:bodyPr/>
          <a:lstStyle/>
          <a:p>
            <a:r>
              <a:rPr lang="en-US" dirty="0"/>
              <a:t>Proxy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30224" y="667154"/>
            <a:ext cx="10018713" cy="3124201"/>
          </a:xfrm>
        </p:spPr>
        <p:txBody>
          <a:bodyPr>
            <a:normAutofit/>
          </a:bodyPr>
          <a:lstStyle/>
          <a:p>
            <a:r>
              <a:rPr lang="en-US" dirty="0" smtClean="0"/>
              <a:t>Clients can connect to server either in direct way or via our proxy.</a:t>
            </a:r>
          </a:p>
          <a:p>
            <a:r>
              <a:rPr lang="en-US" dirty="0" smtClean="0"/>
              <a:t>Setting </a:t>
            </a:r>
            <a:r>
              <a:rPr lang="en-US" dirty="0"/>
              <a:t>up a proxy server that listens to SSH connection from clients</a:t>
            </a:r>
          </a:p>
          <a:p>
            <a:r>
              <a:rPr lang="en-US" dirty="0"/>
              <a:t>With each connection, the proxy creates a socket to communicate with the requested server.</a:t>
            </a:r>
          </a:p>
        </p:txBody>
      </p:sp>
      <p:pic>
        <p:nvPicPr>
          <p:cNvPr id="4" name="Picture 3" descr="C:\Users\ashrafyassin\AppData\Local\Microsoft\Windows\INetCache\Content.Word\2018-02-26 (1)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6148" y="3387300"/>
            <a:ext cx="5726430" cy="31699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9983689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32681" y="637309"/>
            <a:ext cx="10018713" cy="3103418"/>
          </a:xfrm>
        </p:spPr>
        <p:txBody>
          <a:bodyPr/>
          <a:lstStyle/>
          <a:p>
            <a:r>
              <a:rPr lang="en-US" dirty="0"/>
              <a:t>The proxy asks the client for the session keys in order to provide him with security.</a:t>
            </a:r>
          </a:p>
          <a:p>
            <a:r>
              <a:rPr lang="en-US" dirty="0"/>
              <a:t>Each arriving packet go through decryption and inspection process.</a:t>
            </a:r>
          </a:p>
          <a:p>
            <a:endParaRPr lang="en-US" dirty="0"/>
          </a:p>
        </p:txBody>
      </p:sp>
      <p:pic>
        <p:nvPicPr>
          <p:cNvPr id="4" name="Picture 3" descr="C:\Users\ashrafyassin\AppData\Local\Microsoft\Windows\INetCache\Content.Word\Secure+Copy+Protocol+(SCP)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215" y="3141831"/>
            <a:ext cx="7537639" cy="30352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16867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מלבן 7">
            <a:extLst>
              <a:ext uri="{FF2B5EF4-FFF2-40B4-BE49-F238E27FC236}">
                <a16:creationId xmlns="" xmlns:a16="http://schemas.microsoft.com/office/drawing/2014/main" id="{D352FE18-E2C3-4B6B-8DB7-F8C2500401BA}"/>
              </a:ext>
            </a:extLst>
          </p:cNvPr>
          <p:cNvSpPr/>
          <p:nvPr/>
        </p:nvSpPr>
        <p:spPr>
          <a:xfrm rot="834963">
            <a:off x="3838476" y="1458889"/>
            <a:ext cx="5040162" cy="1569660"/>
          </a:xfrm>
          <a:prstGeom prst="rect">
            <a:avLst/>
          </a:prstGeom>
          <a:noFill/>
          <a:effectLst>
            <a:glow rad="101600">
              <a:schemeClr val="accent6">
                <a:satMod val="175000"/>
                <a:alpha val="40000"/>
              </a:schemeClr>
            </a:glow>
            <a:reflection blurRad="6350" stA="50000" endA="300" endPos="90000" dir="5400000" sy="-100000" algn="bl" rotWithShape="0"/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96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THE END</a:t>
            </a:r>
            <a:endParaRPr lang="he-IL" sz="9600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19708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A93739A2-7939-4B8E-B2BA-159DAC527A45}"/>
              </a:ext>
            </a:extLst>
          </p:cNvPr>
          <p:cNvSpPr txBox="1"/>
          <p:nvPr/>
        </p:nvSpPr>
        <p:spPr>
          <a:xfrm>
            <a:off x="9713649" y="6096655"/>
            <a:ext cx="1430601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Amid </a:t>
            </a:r>
            <a:r>
              <a:rPr lang="en-US" dirty="0" err="1"/>
              <a:t>Shibli</a:t>
            </a:r>
            <a:endParaRPr lang="he-IL" dirty="0"/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65A3A061-397F-4229-9400-E14615A54E9F}"/>
              </a:ext>
            </a:extLst>
          </p:cNvPr>
          <p:cNvSpPr txBox="1"/>
          <p:nvPr/>
        </p:nvSpPr>
        <p:spPr>
          <a:xfrm>
            <a:off x="2562045" y="6175969"/>
            <a:ext cx="1758495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 smtClean="0"/>
              <a:t>Ashraf Yassin</a:t>
            </a:r>
            <a:endParaRPr lang="he-IL" dirty="0"/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F1B96E35-5E4D-4BCD-A5F0-0AE0BB67A8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5137" y="3838569"/>
            <a:ext cx="2258086" cy="225808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מלבן 1">
            <a:extLst>
              <a:ext uri="{FF2B5EF4-FFF2-40B4-BE49-F238E27FC236}">
                <a16:creationId xmlns="" xmlns:a16="http://schemas.microsoft.com/office/drawing/2014/main" id="{A854489F-3AE5-4E79-B4F9-57901231909A}"/>
              </a:ext>
            </a:extLst>
          </p:cNvPr>
          <p:cNvSpPr/>
          <p:nvPr/>
        </p:nvSpPr>
        <p:spPr>
          <a:xfrm>
            <a:off x="5672567" y="3429000"/>
            <a:ext cx="2348207" cy="95410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Supervisor : </a:t>
            </a:r>
          </a:p>
          <a:p>
            <a:pPr algn="ctr"/>
            <a:r>
              <a:rPr lang="en-US" sz="2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Shay </a:t>
            </a:r>
            <a:r>
              <a:rPr lang="en-US" sz="28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Vargaftik</a:t>
            </a:r>
            <a:endParaRPr lang="he-IL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5" name="תמונה 4" descr="תמונה שמכילה עץ&#10;&#10;תיאור שנוצר ברמת מהימנות גבוהה מאוד">
            <a:extLst>
              <a:ext uri="{FF2B5EF4-FFF2-40B4-BE49-F238E27FC236}">
                <a16:creationId xmlns="" xmlns:a16="http://schemas.microsoft.com/office/drawing/2014/main" id="{77551CFC-FF4C-4617-B5DB-05D5ED0BB5A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20000"/>
                    </a14:imgEffect>
                  </a14:imgLayer>
                </a14:imgProps>
              </a:ext>
            </a:extLst>
          </a:blip>
          <a:srcRect l="7084" r="14583"/>
          <a:stretch/>
        </p:blipFill>
        <p:spPr>
          <a:xfrm rot="5400000">
            <a:off x="9249948" y="3788823"/>
            <a:ext cx="2358002" cy="225766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7F60CE0E-D153-4AAC-849B-C5BC2FF065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00570" y="316852"/>
            <a:ext cx="2492199" cy="311214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15041441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1120" y="0"/>
            <a:ext cx="10018713" cy="1752599"/>
          </a:xfrm>
        </p:spPr>
        <p:txBody>
          <a:bodyPr/>
          <a:lstStyle/>
          <a:p>
            <a:r>
              <a:rPr lang="en-US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1602556"/>
            <a:ext cx="8915400" cy="5183453"/>
          </a:xfrm>
        </p:spPr>
        <p:txBody>
          <a:bodyPr>
            <a:normAutofit fontScale="92500" lnSpcReduction="20000"/>
          </a:bodyPr>
          <a:lstStyle/>
          <a:p>
            <a:pPr algn="l"/>
            <a:r>
              <a:rPr lang="en-US" dirty="0"/>
              <a:t>Demonstration </a:t>
            </a:r>
          </a:p>
          <a:p>
            <a:pPr algn="l"/>
            <a:r>
              <a:rPr lang="en-US" dirty="0"/>
              <a:t>Motivation</a:t>
            </a:r>
            <a:endParaRPr lang="he-IL" dirty="0"/>
          </a:p>
          <a:p>
            <a:r>
              <a:rPr lang="en-US" dirty="0" smtClean="0"/>
              <a:t>Project schema</a:t>
            </a:r>
          </a:p>
          <a:p>
            <a:r>
              <a:rPr lang="en-US" dirty="0"/>
              <a:t>Workspace </a:t>
            </a:r>
            <a:endParaRPr lang="he-IL" dirty="0" smtClean="0"/>
          </a:p>
          <a:p>
            <a:r>
              <a:rPr lang="en-US" dirty="0" smtClean="0"/>
              <a:t>Encryption </a:t>
            </a:r>
            <a:r>
              <a:rPr lang="en-US" dirty="0"/>
              <a:t>algorithm </a:t>
            </a:r>
            <a:endParaRPr lang="ar-JO" dirty="0" smtClean="0"/>
          </a:p>
          <a:p>
            <a:r>
              <a:rPr lang="en-US" dirty="0" smtClean="0"/>
              <a:t>Session </a:t>
            </a:r>
            <a:r>
              <a:rPr lang="en-US"/>
              <a:t>Keys </a:t>
            </a:r>
            <a:r>
              <a:rPr lang="en-US" smtClean="0"/>
              <a:t>extraction</a:t>
            </a:r>
            <a:endParaRPr lang="en-US" dirty="0"/>
          </a:p>
          <a:p>
            <a:r>
              <a:rPr lang="en-US" dirty="0"/>
              <a:t>SSH packet structure</a:t>
            </a:r>
            <a:endParaRPr lang="he-IL" dirty="0"/>
          </a:p>
          <a:p>
            <a:pPr algn="l"/>
            <a:r>
              <a:rPr lang="en-US" dirty="0" smtClean="0"/>
              <a:t>Wireshark </a:t>
            </a:r>
            <a:r>
              <a:rPr lang="en-US" dirty="0"/>
              <a:t>simulation </a:t>
            </a:r>
          </a:p>
          <a:p>
            <a:pPr algn="l"/>
            <a:r>
              <a:rPr lang="en-US" dirty="0"/>
              <a:t>Sniffer</a:t>
            </a:r>
          </a:p>
          <a:p>
            <a:pPr algn="l"/>
            <a:r>
              <a:rPr lang="en-US" dirty="0"/>
              <a:t>Decryption</a:t>
            </a:r>
          </a:p>
          <a:p>
            <a:pPr algn="l"/>
            <a:r>
              <a:rPr lang="en-US" dirty="0"/>
              <a:t>Proxy server</a:t>
            </a:r>
          </a:p>
          <a:p>
            <a:pPr algn="l"/>
            <a:r>
              <a:rPr lang="en-US" dirty="0"/>
              <a:t>Data inspection</a:t>
            </a:r>
          </a:p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0795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4115" y="248055"/>
            <a:ext cx="10018713" cy="1752599"/>
          </a:xfrm>
        </p:spPr>
        <p:txBody>
          <a:bodyPr/>
          <a:lstStyle/>
          <a:p>
            <a:r>
              <a:rPr lang="en-US" dirty="0"/>
              <a:t>     </a:t>
            </a:r>
            <a:r>
              <a:rPr lang="en-US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Demonstration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0069" y="2810256"/>
            <a:ext cx="4267200" cy="283768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979674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7307" y="277238"/>
            <a:ext cx="10018713" cy="1752599"/>
          </a:xfrm>
        </p:spPr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1815582"/>
            <a:ext cx="8915400" cy="2550543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Nowadays, most of the internet flows are encrypted, for example with the SSH protocol .</a:t>
            </a:r>
          </a:p>
          <a:p>
            <a:r>
              <a:rPr lang="en-US" dirty="0"/>
              <a:t>A problem with this approach is that a computer can be easily infected with malwares, since there is no mechanism to verify the integrity of the encrypted data.</a:t>
            </a:r>
          </a:p>
          <a:p>
            <a:r>
              <a:rPr lang="en-US" dirty="0"/>
              <a:t>A trusted proxy server that behaves as a man-in-the-middle between a client and a server and inspects the data flow between them, thus allowing only safe encrypted data.</a:t>
            </a:r>
          </a:p>
        </p:txBody>
      </p:sp>
      <p:pic>
        <p:nvPicPr>
          <p:cNvPr id="4" name="תמונה 4">
            <a:extLst>
              <a:ext uri="{FF2B5EF4-FFF2-40B4-BE49-F238E27FC236}">
                <a16:creationId xmlns="" xmlns:a16="http://schemas.microsoft.com/office/drawing/2014/main" id="{A2DA1EF7-3CBA-43C3-A7EE-E822B4A760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044" b="97802" l="619" r="95464">
                        <a14:foregroundMark x1="51753" y1="7143" x2="51753" y2="7143"/>
                        <a14:foregroundMark x1="37320" y1="30952" x2="37320" y2="30952"/>
                        <a14:foregroundMark x1="82371" y1="30403" x2="82371" y2="30403"/>
                        <a14:foregroundMark x1="79278" y1="40110" x2="79278" y2="40110"/>
                        <a14:foregroundMark x1="71134" y1="38278" x2="71134" y2="38278"/>
                        <a14:foregroundMark x1="72474" y1="50916" x2="72474" y2="50916"/>
                        <a14:foregroundMark x1="73505" y1="59341" x2="73505" y2="59341"/>
                        <a14:foregroundMark x1="86598" y1="65385" x2="86598" y2="65385"/>
                        <a14:foregroundMark x1="86598" y1="65385" x2="86598" y2="65385"/>
                        <a14:foregroundMark x1="86907" y1="58791" x2="86907" y2="58791"/>
                        <a14:foregroundMark x1="85258" y1="58791" x2="85258" y2="58791"/>
                        <a14:foregroundMark x1="86082" y1="47253" x2="86082" y2="47253"/>
                        <a14:foregroundMark x1="80309" y1="56960" x2="80309" y2="56960"/>
                        <a14:foregroundMark x1="81134" y1="67582" x2="81134" y2="67582"/>
                        <a14:foregroundMark x1="81649" y1="63919" x2="81649" y2="63919"/>
                        <a14:foregroundMark x1="87113" y1="70513" x2="87113" y2="70513"/>
                        <a14:foregroundMark x1="89794" y1="76007" x2="89794" y2="76007"/>
                        <a14:foregroundMark x1="85567" y1="75092" x2="85567" y2="75092"/>
                        <a14:foregroundMark x1="82680" y1="74542" x2="82680" y2="74542"/>
                        <a14:foregroundMark x1="91546" y1="74542" x2="91546" y2="74542"/>
                        <a14:foregroundMark x1="93196" y1="65751" x2="93196" y2="65751"/>
                        <a14:foregroundMark x1="50412" y1="15568" x2="50412" y2="15568"/>
                        <a14:foregroundMark x1="49897" y1="17399" x2="49897" y2="17399"/>
                        <a14:foregroundMark x1="49897" y1="17399" x2="49897" y2="17399"/>
                        <a14:foregroundMark x1="49897" y1="20147" x2="49897" y2="20147"/>
                        <a14:foregroundMark x1="49175" y1="29487" x2="49175" y2="29487"/>
                        <a14:foregroundMark x1="49691" y1="33700" x2="49691" y2="33700"/>
                        <a14:foregroundMark x1="53608" y1="32784" x2="53608" y2="32784"/>
                        <a14:foregroundMark x1="18247" y1="38278" x2="18247" y2="38278"/>
                        <a14:foregroundMark x1="15052" y1="33700" x2="15052" y2="33700"/>
                        <a14:foregroundMark x1="16082" y1="58791" x2="16082" y2="58791"/>
                        <a14:foregroundMark x1="15567" y1="69048" x2="15567" y2="69048"/>
                        <a14:foregroundMark x1="11649" y1="69048" x2="11649" y2="69048"/>
                        <a14:foregroundMark x1="19278" y1="63370" x2="19278" y2="63370"/>
                        <a14:foregroundMark x1="19278" y1="63370" x2="19278" y2="63370"/>
                        <a14:foregroundMark x1="16392" y1="83883" x2="16392" y2="83883"/>
                        <a14:foregroundMark x1="16392" y1="83883" x2="16392" y2="83883"/>
                        <a14:foregroundMark x1="16392" y1="83883" x2="16392" y2="83883"/>
                        <a14:foregroundMark x1="16392" y1="83883" x2="16392" y2="83883"/>
                        <a14:foregroundMark x1="54330" y1="50366" x2="54330" y2="50366"/>
                        <a14:foregroundMark x1="47526" y1="50000" x2="47526" y2="50000"/>
                        <a14:foregroundMark x1="50722" y1="50366" x2="50722" y2="50366"/>
                        <a14:foregroundMark x1="50722" y1="50366" x2="50722" y2="50366"/>
                        <a14:foregroundMark x1="50722" y1="50366" x2="50722" y2="50366"/>
                        <a14:foregroundMark x1="50722" y1="50366" x2="50722" y2="50366"/>
                        <a14:foregroundMark x1="50722" y1="50366" x2="50722" y2="50366"/>
                        <a14:foregroundMark x1="50722" y1="50366" x2="50722" y2="50366"/>
                        <a14:foregroundMark x1="50722" y1="50366" x2="50722" y2="50366"/>
                        <a14:foregroundMark x1="50412" y1="45238" x2="50412" y2="45238"/>
                        <a14:foregroundMark x1="51753" y1="16850" x2="51753" y2="16850"/>
                        <a14:foregroundMark x1="47526" y1="11722" x2="47526" y2="11722"/>
                        <a14:foregroundMark x1="51237" y1="8608" x2="51237" y2="8608"/>
                        <a14:foregroundMark x1="51443" y1="6227" x2="51443" y2="6227"/>
                        <a14:foregroundMark x1="57010" y1="16850" x2="57010" y2="16850"/>
                        <a14:foregroundMark x1="31340" y1="41575" x2="31340" y2="41575"/>
                        <a14:foregroundMark x1="31340" y1="41575" x2="31340" y2="41575"/>
                        <a14:foregroundMark x1="27629" y1="41575" x2="27629" y2="41575"/>
                        <a14:foregroundMark x1="28660" y1="45788" x2="28660" y2="45788"/>
                        <a14:foregroundMark x1="17732" y1="43407" x2="17732" y2="43407"/>
                        <a14:foregroundMark x1="20619" y1="39194" x2="20619" y2="39194"/>
                        <a14:foregroundMark x1="21340" y1="46703" x2="21340" y2="46703"/>
                        <a14:foregroundMark x1="619" y1="16850" x2="619" y2="16850"/>
                        <a14:foregroundMark x1="32062" y1="89927" x2="32062" y2="89927"/>
                        <a14:foregroundMark x1="96082" y1="61538" x2="96082" y2="61538"/>
                        <a14:foregroundMark x1="67526" y1="87179" x2="67526" y2="87179"/>
                        <a14:foregroundMark x1="66186" y1="85714" x2="66186" y2="85714"/>
                        <a14:foregroundMark x1="51237" y1="89011" x2="51237" y2="89011"/>
                        <a14:foregroundMark x1="29485" y1="90476" x2="29485" y2="90476"/>
                        <a14:foregroundMark x1="38144" y1="84432" x2="38144" y2="84432"/>
                        <a14:foregroundMark x1="53918" y1="88828" x2="53918" y2="88828"/>
                        <a14:foregroundMark x1="51649" y1="93223" x2="51649" y2="93223"/>
                        <a14:foregroundMark x1="38763" y1="82967" x2="38763" y2="82967"/>
                        <a14:foregroundMark x1="60722" y1="83333" x2="60722" y2="83333"/>
                        <a14:foregroundMark x1="60722" y1="83333" x2="60722" y2="83333"/>
                        <a14:foregroundMark x1="60722" y1="83333" x2="60722" y2="83333"/>
                        <a14:foregroundMark x1="60309" y1="81868" x2="60309" y2="81868"/>
                        <a14:foregroundMark x1="67320" y1="86630" x2="67320" y2="86630"/>
                        <a14:foregroundMark x1="47351" y1="78836" x2="44536" y2="78388"/>
                        <a14:foregroundMark x1="48264" y1="78981" x2="48047" y2="78947"/>
                        <a14:foregroundMark x1="44243" y1="93407" x2="44124" y2="90110"/>
                        <a14:foregroundMark x1="30928" y1="95421" x2="31134" y2="93590"/>
                        <a14:foregroundMark x1="43697" y1="94047" x2="43814" y2="92491"/>
                        <a14:foregroundMark x1="43711" y1="93040" x2="43711" y2="94828"/>
                        <a14:foregroundMark x1="57629" y1="43773" x2="57629" y2="43773"/>
                        <a14:foregroundMark x1="55773" y1="42491" x2="55773" y2="42491"/>
                        <a14:foregroundMark x1="44227" y1="42857" x2="44227" y2="42857"/>
                        <a14:foregroundMark x1="40825" y1="28571" x2="40825" y2="28571"/>
                        <a14:foregroundMark x1="59897" y1="28938" x2="59897" y2="28938"/>
                        <a14:foregroundMark x1="43443" y1="94742" x2="43814" y2="91575"/>
                        <a14:backgroundMark x1="50825" y1="80769" x2="50825" y2="80769"/>
                        <a14:backgroundMark x1="49175" y1="78571" x2="49175" y2="78571"/>
                        <a14:backgroundMark x1="54227" y1="75641" x2="54227" y2="75641"/>
                        <a14:backgroundMark x1="49794" y1="79121" x2="49794" y2="79121"/>
                        <a14:backgroundMark x1="51753" y1="78022" x2="51753" y2="78022"/>
                        <a14:backgroundMark x1="50722" y1="77473" x2="50722" y2="77473"/>
                        <a14:backgroundMark x1="50722" y1="77473" x2="49588" y2="77106"/>
                        <a14:backgroundMark x1="51753" y1="77289" x2="50206" y2="79670"/>
                        <a14:backgroundMark x1="48866" y1="78022" x2="48866" y2="76190"/>
                        <a14:backgroundMark x1="55464" y1="80769" x2="54227" y2="72711"/>
                        <a14:backgroundMark x1="52887" y1="89927" x2="52887" y2="89927"/>
                        <a14:backgroundMark x1="68041" y1="86081" x2="68041" y2="86081"/>
                        <a14:backgroundMark x1="31546" y1="91209" x2="31546" y2="91209"/>
                        <a14:backgroundMark x1="38763" y1="86813" x2="38763" y2="86813"/>
                        <a14:backgroundMark x1="39691" y1="86813" x2="39381" y2="86813"/>
                        <a14:backgroundMark x1="38247" y1="87363" x2="38247" y2="87363"/>
                        <a14:backgroundMark x1="38763" y1="87729" x2="38763" y2="87729"/>
                        <a14:backgroundMark x1="41564" y1="94689" x2="41443" y2="94139"/>
                        <a14:backgroundMark x1="41958" y1="96477" x2="41564" y2="94689"/>
                        <a14:backgroundMark x1="42371" y1="98352" x2="42250" y2="97802"/>
                        <a14:backgroundMark x1="41443" y1="94689" x2="40825" y2="94139"/>
                        <a14:backgroundMark x1="43908" y1="92794" x2="45052" y2="91392"/>
                        <a14:backgroundMark x1="43707" y1="93040" x2="43888" y2="92818"/>
                        <a14:backgroundMark x1="47423" y1="76740" x2="47423" y2="76740"/>
                        <a14:backgroundMark x1="48557" y1="76007" x2="48557" y2="76007"/>
                        <a14:backgroundMark x1="49278" y1="77473" x2="47423" y2="76007"/>
                        <a14:backgroundMark x1="53299" y1="77289" x2="53299" y2="77289"/>
                        <a14:backgroundMark x1="53196" y1="78022" x2="53196" y2="78022"/>
                        <a14:backgroundMark x1="52371" y1="78022" x2="52371" y2="78022"/>
                        <a14:backgroundMark x1="53196" y1="77473" x2="53196" y2="77473"/>
                        <a14:backgroundMark x1="54433" y1="78022" x2="54433" y2="78022"/>
                        <a14:backgroundMark x1="55464" y1="73810" x2="55464" y2="73810"/>
                        <a14:backgroundMark x1="55773" y1="73810" x2="55773" y2="73810"/>
                        <a14:backgroundMark x1="55567" y1="72344" x2="55567" y2="72344"/>
                        <a14:backgroundMark x1="55464" y1="71245" x2="55464" y2="71245"/>
                        <a14:backgroundMark x1="55258" y1="70696" x2="55258" y2="70696"/>
                        <a14:backgroundMark x1="55773" y1="74908" x2="55773" y2="74908"/>
                        <a14:backgroundMark x1="55155" y1="78388" x2="49794" y2="76190"/>
                        <a14:backgroundMark x1="49794" y1="76190" x2="47629" y2="77289"/>
                        <a14:backgroundMark x1="48866" y1="79121" x2="48866" y2="79121"/>
                        <a14:backgroundMark x1="38763" y1="87729" x2="38763" y2="87729"/>
                        <a14:backgroundMark x1="38144" y1="87363" x2="38144" y2="87363"/>
                        <a14:backgroundMark x1="38763" y1="87729" x2="38763" y2="87729"/>
                        <a14:backgroundMark x1="38454" y1="86813" x2="38454" y2="86813"/>
                        <a14:backgroundMark x1="38454" y1="86813" x2="38454" y2="86813"/>
                        <a14:backgroundMark x1="38454" y1="86813" x2="38454" y2="86813"/>
                        <a14:backgroundMark x1="38454" y1="86813" x2="38454" y2="86813"/>
                        <a14:backgroundMark x1="38454" y1="86813" x2="38557" y2="87363"/>
                        <a14:backgroundMark x1="38557" y1="87363" x2="38557" y2="87363"/>
                        <a14:backgroundMark x1="38557" y1="87363" x2="38557" y2="87363"/>
                        <a14:backgroundMark x1="47629" y1="78938" x2="47629" y2="78938"/>
                        <a14:backgroundMark x1="47629" y1="78938" x2="47629" y2="78938"/>
                        <a14:backgroundMark x1="48247" y1="78571" x2="48247" y2="78571"/>
                        <a14:backgroundMark x1="47732" y1="78938" x2="47732" y2="78938"/>
                        <a14:backgroundMark x1="48247" y1="78938" x2="48247" y2="78938"/>
                        <a14:backgroundMark x1="47113" y1="78571" x2="47113" y2="78571"/>
                        <a14:backgroundMark x1="47320" y1="79121" x2="47320" y2="79121"/>
                        <a14:backgroundMark x1="47010" y1="78938" x2="47010" y2="78938"/>
                        <a14:backgroundMark x1="48660" y1="78938" x2="48660" y2="78938"/>
                        <a14:backgroundMark x1="47938" y1="78571" x2="47113" y2="78022"/>
                        <a14:backgroundMark x1="55567" y1="78388" x2="55567" y2="78388"/>
                        <a14:backgroundMark x1="55567" y1="76007" x2="55567" y2="76007"/>
                        <a14:backgroundMark x1="55567" y1="74359" x2="55567" y2="74359"/>
                        <a14:backgroundMark x1="55464" y1="71795" x2="55464" y2="71795"/>
                        <a14:backgroundMark x1="55773" y1="73260" x2="55773" y2="73260"/>
                        <a14:backgroundMark x1="55567" y1="72161" x2="55567" y2="72161"/>
                        <a14:backgroundMark x1="55258" y1="69963" x2="55258" y2="69963"/>
                        <a14:backgroundMark x1="55773" y1="75092" x2="55773" y2="75092"/>
                        <a14:backgroundMark x1="55773" y1="77289" x2="55773" y2="77289"/>
                        <a14:backgroundMark x1="55773" y1="78388" x2="55773" y2="78388"/>
                        <a14:backgroundMark x1="20412" y1="8608" x2="20412" y2="8608"/>
                        <a14:backgroundMark x1="21649" y1="9158" x2="20412" y2="8059"/>
                        <a14:backgroundMark x1="15876" y1="17216" x2="13505" y2="19414"/>
                        <a14:backgroundMark x1="38763" y1="14286" x2="38557" y2="16484"/>
                        <a14:backgroundMark x1="619" y1="19963" x2="619" y2="16117"/>
                        <a14:backgroundMark x1="68866" y1="90659" x2="66495" y2="89377"/>
                        <a14:backgroundMark x1="60825" y1="87363" x2="60412" y2="83883"/>
                        <a14:backgroundMark x1="59588" y1="85531" x2="60515" y2="87729"/>
                        <a14:backgroundMark x1="54536" y1="69414" x2="55155" y2="82784"/>
                        <a14:backgroundMark x1="45102" y1="93040" x2="45361" y2="91758"/>
                        <a14:backgroundMark x1="43918" y1="98901" x2="44140" y2="97802"/>
                        <a14:backgroundMark x1="48247" y1="80220" x2="47320" y2="77289"/>
                        <a14:backgroundMark x1="43505" y1="76557" x2="41340" y2="78938"/>
                        <a14:backgroundMark x1="42996" y1="96682" x2="41443" y2="98352"/>
                        <a14:backgroundMark x1="43183" y1="96481" x2="43206" y2="96456"/>
                        <a14:backgroundMark x1="44845" y1="97802" x2="42784" y2="98168"/>
                        <a14:backgroundMark x1="44845" y1="97619" x2="42577" y2="9688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36607" y="4366125"/>
            <a:ext cx="4357227" cy="2431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480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schema</a:t>
            </a:r>
            <a:r>
              <a:rPr lang="he-IL" dirty="0"/>
              <a:t/>
            </a:r>
            <a:br>
              <a:rPr lang="he-IL" dirty="0"/>
            </a:br>
            <a:endParaRPr lang="en-US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61955" y="1831675"/>
            <a:ext cx="5645298" cy="377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190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24055" y="-445417"/>
            <a:ext cx="10018713" cy="1752599"/>
          </a:xfrm>
        </p:spPr>
        <p:txBody>
          <a:bodyPr/>
          <a:lstStyle/>
          <a:p>
            <a:r>
              <a:rPr lang="en-US" dirty="0"/>
              <a:t>Workspace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1996" y="2348063"/>
            <a:ext cx="1849546" cy="1235697"/>
          </a:xfrm>
        </p:spPr>
      </p:pic>
      <p:pic>
        <p:nvPicPr>
          <p:cNvPr id="5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1603" y="2348063"/>
            <a:ext cx="1849546" cy="1235697"/>
          </a:xfrm>
          <a:prstGeom prst="rect">
            <a:avLst/>
          </a:prstGeom>
        </p:spPr>
      </p:pic>
      <p:pic>
        <p:nvPicPr>
          <p:cNvPr id="6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7961" y="1112366"/>
            <a:ext cx="1849546" cy="123569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19369">
            <a:off x="7545645" y="1406474"/>
            <a:ext cx="1750248" cy="87512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343959">
            <a:off x="3521246" y="1423389"/>
            <a:ext cx="1750248" cy="87512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339925">
            <a:off x="3833944" y="2065227"/>
            <a:ext cx="1750248" cy="87512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665799">
            <a:off x="7312248" y="2065226"/>
            <a:ext cx="1750248" cy="875124"/>
          </a:xfrm>
          <a:prstGeom prst="rect">
            <a:avLst/>
          </a:prstGeom>
        </p:spPr>
      </p:pic>
      <p:sp>
        <p:nvSpPr>
          <p:cNvPr id="13" name="Content Placeholder 2"/>
          <p:cNvSpPr txBox="1">
            <a:spLocks/>
          </p:cNvSpPr>
          <p:nvPr/>
        </p:nvSpPr>
        <p:spPr>
          <a:xfrm>
            <a:off x="2597050" y="3601803"/>
            <a:ext cx="8915400" cy="44591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Three computer ( client, server, proxy )</a:t>
            </a:r>
          </a:p>
          <a:p>
            <a:r>
              <a:rPr lang="en-US" dirty="0" smtClean="0"/>
              <a:t>Running on Linux Ubuntu 16.04 Operating System</a:t>
            </a:r>
          </a:p>
          <a:p>
            <a:r>
              <a:rPr lang="en-US" dirty="0" smtClean="0"/>
              <a:t>Client has SSH version 7.6 source </a:t>
            </a:r>
            <a:r>
              <a:rPr lang="en-US" dirty="0"/>
              <a:t>code </a:t>
            </a:r>
            <a:r>
              <a:rPr lang="en-US" dirty="0" smtClean="0"/>
              <a:t>implemented in C </a:t>
            </a:r>
          </a:p>
          <a:p>
            <a:r>
              <a:rPr lang="en-US" dirty="0" smtClean="0"/>
              <a:t>Python scripts : aes-ctr128.py &amp; proxy.py run in proxy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 rot="21127460">
            <a:off x="9483366" y="2673956"/>
            <a:ext cx="7681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client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 rot="20865631">
            <a:off x="5903993" y="1413779"/>
            <a:ext cx="7841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proxy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 rot="21022334">
            <a:off x="2259838" y="2700716"/>
            <a:ext cx="8370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server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6450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תמונה 26">
            <a:extLst>
              <a:ext uri="{FF2B5EF4-FFF2-40B4-BE49-F238E27FC236}">
                <a16:creationId xmlns="" xmlns:a16="http://schemas.microsoft.com/office/drawing/2014/main" id="{2FD5C101-614E-4411-9B5F-8C23EF1C0A5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1068050" y="1839599"/>
            <a:ext cx="981962" cy="509459"/>
          </a:xfrm>
          <a:prstGeom prst="rect">
            <a:avLst/>
          </a:prstGeom>
        </p:spPr>
      </p:pic>
      <p:pic>
        <p:nvPicPr>
          <p:cNvPr id="5" name="תמונה 4">
            <a:extLst>
              <a:ext uri="{FF2B5EF4-FFF2-40B4-BE49-F238E27FC236}">
                <a16:creationId xmlns="" xmlns:a16="http://schemas.microsoft.com/office/drawing/2014/main" id="{A078B2AE-8C0D-4DC2-B04A-41368E102F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4675" y="166688"/>
            <a:ext cx="1219200" cy="1524000"/>
          </a:xfrm>
          <a:prstGeom prst="rect">
            <a:avLst/>
          </a:prstGeom>
        </p:spPr>
      </p:pic>
      <p:pic>
        <p:nvPicPr>
          <p:cNvPr id="7" name="תמונה 6">
            <a:extLst>
              <a:ext uri="{FF2B5EF4-FFF2-40B4-BE49-F238E27FC236}">
                <a16:creationId xmlns="" xmlns:a16="http://schemas.microsoft.com/office/drawing/2014/main" id="{295BC956-32C1-4F94-82B8-27D7FDCA35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72725" y="180975"/>
            <a:ext cx="1390650" cy="1600200"/>
          </a:xfrm>
          <a:prstGeom prst="rect">
            <a:avLst/>
          </a:prstGeom>
        </p:spPr>
      </p:pic>
      <p:pic>
        <p:nvPicPr>
          <p:cNvPr id="26" name="תמונה 25">
            <a:extLst>
              <a:ext uri="{FF2B5EF4-FFF2-40B4-BE49-F238E27FC236}">
                <a16:creationId xmlns="" xmlns:a16="http://schemas.microsoft.com/office/drawing/2014/main" id="{5D6152AD-2A9F-451A-BD88-E86690C758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1473" y="1861094"/>
            <a:ext cx="981962" cy="509459"/>
          </a:xfrm>
          <a:prstGeom prst="rect">
            <a:avLst/>
          </a:prstGeom>
        </p:spPr>
      </p:pic>
      <p:pic>
        <p:nvPicPr>
          <p:cNvPr id="28" name="תמונה 27">
            <a:extLst>
              <a:ext uri="{FF2B5EF4-FFF2-40B4-BE49-F238E27FC236}">
                <a16:creationId xmlns="" xmlns:a16="http://schemas.microsoft.com/office/drawing/2014/main" id="{F7BD6A66-1C95-4668-A788-65B42DF5B3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79481" y="2115823"/>
            <a:ext cx="857479" cy="1088862"/>
          </a:xfrm>
          <a:prstGeom prst="rect">
            <a:avLst/>
          </a:prstGeom>
        </p:spPr>
      </p:pic>
      <p:pic>
        <p:nvPicPr>
          <p:cNvPr id="29" name="תמונה 28">
            <a:extLst>
              <a:ext uri="{FF2B5EF4-FFF2-40B4-BE49-F238E27FC236}">
                <a16:creationId xmlns="" xmlns:a16="http://schemas.microsoft.com/office/drawing/2014/main" id="{5B90B3AB-3F65-4727-B1A5-122A6602AF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08220" y="2761784"/>
            <a:ext cx="702548" cy="70254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5018" y="4998460"/>
            <a:ext cx="3112655" cy="1736278"/>
          </a:xfrm>
          <a:prstGeom prst="rect">
            <a:avLst/>
          </a:prstGeom>
        </p:spPr>
      </p:pic>
      <p:pic>
        <p:nvPicPr>
          <p:cNvPr id="12" name="תמונה 26">
            <a:extLst>
              <a:ext uri="{FF2B5EF4-FFF2-40B4-BE49-F238E27FC236}">
                <a16:creationId xmlns="" xmlns:a16="http://schemas.microsoft.com/office/drawing/2014/main" id="{2FD5C101-614E-4411-9B5F-8C23EF1C0A5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1068050" y="1839599"/>
            <a:ext cx="981962" cy="509459"/>
          </a:xfrm>
          <a:prstGeom prst="rect">
            <a:avLst/>
          </a:prstGeom>
        </p:spPr>
      </p:pic>
      <p:pic>
        <p:nvPicPr>
          <p:cNvPr id="13" name="תמונה 25">
            <a:extLst>
              <a:ext uri="{FF2B5EF4-FFF2-40B4-BE49-F238E27FC236}">
                <a16:creationId xmlns="" xmlns:a16="http://schemas.microsoft.com/office/drawing/2014/main" id="{5D6152AD-2A9F-451A-BD88-E86690C758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0298" y="1861094"/>
            <a:ext cx="981962" cy="50945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4317" y="3781171"/>
            <a:ext cx="864155" cy="864155"/>
          </a:xfrm>
          <a:prstGeom prst="rect">
            <a:avLst/>
          </a:prstGeom>
        </p:spPr>
      </p:pic>
      <p:pic>
        <p:nvPicPr>
          <p:cNvPr id="15" name="תמונה 25">
            <a:extLst>
              <a:ext uri="{FF2B5EF4-FFF2-40B4-BE49-F238E27FC236}">
                <a16:creationId xmlns="" xmlns:a16="http://schemas.microsoft.com/office/drawing/2014/main" id="{5D6152AD-2A9F-451A-BD88-E86690C758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0298" y="1861094"/>
            <a:ext cx="981962" cy="509459"/>
          </a:xfrm>
          <a:prstGeom prst="rect">
            <a:avLst/>
          </a:prstGeom>
        </p:spPr>
      </p:pic>
      <p:pic>
        <p:nvPicPr>
          <p:cNvPr id="16" name="תמונה 26">
            <a:extLst>
              <a:ext uri="{FF2B5EF4-FFF2-40B4-BE49-F238E27FC236}">
                <a16:creationId xmlns="" xmlns:a16="http://schemas.microsoft.com/office/drawing/2014/main" id="{2FD5C101-614E-4411-9B5F-8C23EF1C0A5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330298" y="2339362"/>
            <a:ext cx="981962" cy="509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678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4.07407E-6 L -0.71667 0.07292 " pathEditMode="relative" rAng="0" ptsTypes="AA">
                                      <p:cBhvr>
                                        <p:cTn id="33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885" y="3773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-3.33333E-6 L 0.71576 0.06227 " pathEditMode="relative" rAng="0" ptsTypes="AA">
                                      <p:cBhvr>
                                        <p:cTn id="35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781" y="310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-7.40741E-7 L 0.22956 0.40255 " pathEditMode="relative" rAng="0" ptsTypes="AA">
                                      <p:cBhvr>
                                        <p:cTn id="42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471" y="20116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-3.33333E-6 L 0.22943 0.5301 " pathEditMode="relative" rAng="0" ptsTypes="AA">
                                      <p:cBhvr>
                                        <p:cTn id="44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471" y="2650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71758 0.06528 L -0.63568 0.14977 " pathEditMode="relative" rAng="0" ptsTypes="AA">
                                      <p:cBhvr>
                                        <p:cTn id="55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89" y="4213"/>
                                    </p:animMotion>
                                  </p:childTnLst>
                                </p:cTn>
                              </p:par>
                              <p:par>
                                <p:cTn id="56" presetID="53" presetClass="entr" presetSubtype="16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63568 0.14977 L -0.71666 0.07292 " pathEditMode="relative" rAng="0" ptsTypes="AA">
                                      <p:cBhvr>
                                        <p:cTn id="64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141" y="-372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5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52 -2.96296E-6 L 0.13451 -2.96296E-6 C 0.19506 -2.96296E-6 0.27006 0.06528 0.27006 0.11829 L 0.27006 0.23704 " pathEditMode="relative" rAng="0" ptsTypes="AAAA">
                                      <p:cBhvr>
                                        <p:cTn id="68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529" y="11852"/>
                                    </p:animMotion>
                                  </p:childTnLst>
                                </p:cTn>
                              </p:par>
                              <p:par>
                                <p:cTn id="69" presetID="5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4.81481E-6 L 0.13437 4.81481E-6 C 0.19505 4.81481E-6 0.27135 0.0618 0.27135 0.11296 L 0.27135 0.22754 " pathEditMode="relative" rAng="0" ptsTypes="AAAA">
                                      <p:cBhvr>
                                        <p:cTn id="70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568" y="1136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2956 0.40255 L 0.28125 0.27338 " pathEditMode="relative" rAng="0" ptsTypes="AA">
                                      <p:cBhvr>
                                        <p:cTn id="74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78" y="-645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90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8125 0.27338 L 0.22956 0.40254 " pathEditMode="relative" rAng="0" ptsTypes="AA">
                                      <p:cBhvr>
                                        <p:cTn id="101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13" y="61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57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7006 0.23704 L 0.27006 0.11204 C 0.27006 0.05602 0.33907 -0.01296 0.39506 -0.01296 L 0.52006 -0.01296 " pathEditMode="relative" rAng="0" ptsTypes="AAAA">
                                      <p:cBhvr>
                                        <p:cTn id="105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-12500"/>
                                    </p:animMotion>
                                  </p:childTnLst>
                                </p:cTn>
                              </p:par>
                              <p:par>
                                <p:cTn id="106" presetID="5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7135 0.22754 L 0.27135 0.10254 C 0.27135 0.04652 0.34036 -0.02246 0.39635 -0.02246 L 0.52135 -0.02246 " pathEditMode="relative" rAng="0" ptsTypes="AAAA">
                                      <p:cBhvr>
                                        <p:cTn id="107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-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4.07407E-6 L -0.12396 0.11991 " pathEditMode="relative" rAng="0" ptsTypes="AA">
                                      <p:cBhvr>
                                        <p:cTn id="111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198" y="59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4.07407E-6 L -0.12396 0.12362 " pathEditMode="relative" rAng="0" ptsTypes="AA">
                                      <p:cBhvr>
                                        <p:cTn id="120" dur="2000" spd="-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198" y="61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="" xmlns:a16="http://schemas.microsoft.com/office/drawing/2014/main" id="{C657669F-DD87-4729-AC95-5DE31E4DAF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4115" y="-82686"/>
            <a:ext cx="10018713" cy="1752599"/>
          </a:xfrm>
        </p:spPr>
        <p:txBody>
          <a:bodyPr/>
          <a:lstStyle/>
          <a:p>
            <a:pPr algn="ctr"/>
            <a:r>
              <a:rPr lang="en-US" dirty="0"/>
              <a:t>AES-CTR 128</a:t>
            </a:r>
            <a:endParaRPr lang="he-IL" dirty="0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="" xmlns:a16="http://schemas.microsoft.com/office/drawing/2014/main" id="{9AC7DFB5-22F0-4904-BDC7-7F712B5E06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20143" y="1257620"/>
            <a:ext cx="9287192" cy="2803585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Advanced Encryption Standard - Counter 128</a:t>
            </a:r>
            <a:r>
              <a:rPr lang="he-IL" dirty="0"/>
              <a:t> </a:t>
            </a:r>
            <a:endParaRPr lang="en-US" dirty="0"/>
          </a:p>
          <a:p>
            <a:r>
              <a:rPr lang="en-US" dirty="0"/>
              <a:t>Symmetric encryption that encrypts and decrypts with the same key .</a:t>
            </a:r>
          </a:p>
          <a:p>
            <a:r>
              <a:rPr lang="en-US" dirty="0"/>
              <a:t>Generates two keys for encryption that are valid only for the current session:</a:t>
            </a:r>
            <a:br>
              <a:rPr lang="en-US" dirty="0"/>
            </a:br>
            <a:r>
              <a:rPr lang="en-US" dirty="0"/>
              <a:t>1. iv Counter.</a:t>
            </a:r>
            <a:br>
              <a:rPr lang="en-US" dirty="0"/>
            </a:br>
            <a:r>
              <a:rPr lang="en-US" dirty="0"/>
              <a:t>2. Session key.</a:t>
            </a:r>
            <a:br>
              <a:rPr lang="en-US" dirty="0"/>
            </a:br>
            <a:r>
              <a:rPr lang="en-US" dirty="0"/>
              <a:t>Each key is 128 bits.</a:t>
            </a:r>
          </a:p>
          <a:p>
            <a:r>
              <a:rPr lang="en-US" dirty="0"/>
              <a:t>Encrypting packets block-by-block, with every block encryption the iv counter increases by one.</a:t>
            </a:r>
          </a:p>
        </p:txBody>
      </p:sp>
      <p:pic>
        <p:nvPicPr>
          <p:cNvPr id="5" name="תמונה 4">
            <a:extLst>
              <a:ext uri="{FF2B5EF4-FFF2-40B4-BE49-F238E27FC236}">
                <a16:creationId xmlns="" xmlns:a16="http://schemas.microsoft.com/office/drawing/2014/main" id="{BDDEA145-074E-4D76-8295-47ADE8B857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4507" y="4061205"/>
            <a:ext cx="6405807" cy="2923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785892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1A9F9826-882C-40B9-8F38-5A3B8CFD19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Parallax</Template>
  <TotalTime>1405</TotalTime>
  <Words>415</Words>
  <Application>Microsoft Office PowerPoint</Application>
  <PresentationFormat>Widescreen</PresentationFormat>
  <Paragraphs>68</Paragraphs>
  <Slides>19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Arial</vt:lpstr>
      <vt:lpstr>Calibri</vt:lpstr>
      <vt:lpstr>Corbel</vt:lpstr>
      <vt:lpstr>Miriam</vt:lpstr>
      <vt:lpstr>Tahoma</vt:lpstr>
      <vt:lpstr>Wingdings</vt:lpstr>
      <vt:lpstr>Parallax</vt:lpstr>
      <vt:lpstr>Improving internet security</vt:lpstr>
      <vt:lpstr>PowerPoint Presentation</vt:lpstr>
      <vt:lpstr>Agenda</vt:lpstr>
      <vt:lpstr>     Demonstration</vt:lpstr>
      <vt:lpstr>Motivation</vt:lpstr>
      <vt:lpstr>Project schema </vt:lpstr>
      <vt:lpstr>Workspace</vt:lpstr>
      <vt:lpstr>PowerPoint Presentation</vt:lpstr>
      <vt:lpstr>AES-CTR 128</vt:lpstr>
      <vt:lpstr>Session keys extraction</vt:lpstr>
      <vt:lpstr>SSH packet structure</vt:lpstr>
      <vt:lpstr>Wireshark</vt:lpstr>
      <vt:lpstr>PowerPoint Presentation</vt:lpstr>
      <vt:lpstr>PowerPoint Presentation</vt:lpstr>
      <vt:lpstr>Sniffer</vt:lpstr>
      <vt:lpstr>Decryption</vt:lpstr>
      <vt:lpstr>Proxy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שיפור אבטחת מידע באינטרנט</dc:title>
  <dc:creator>Amid Shibli</dc:creator>
  <cp:keywords>CTPClassification=CTP_NWR:VisualMarkings=, CTPClassification=CTP_NT</cp:keywords>
  <cp:lastModifiedBy>Shibli, Amid</cp:lastModifiedBy>
  <cp:revision>173</cp:revision>
  <dcterms:created xsi:type="dcterms:W3CDTF">2017-12-13T19:25:16Z</dcterms:created>
  <dcterms:modified xsi:type="dcterms:W3CDTF">2018-04-21T20:40:29Z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itusGUID">
    <vt:lpwstr>05ac52ab-d2d6-4089-908e-a70231edb20d</vt:lpwstr>
  </property>
  <property fmtid="{D5CDD505-2E9C-101B-9397-08002B2CF9AE}" pid="3" name="CTP_TimeStamp">
    <vt:lpwstr>2018-04-21 20:40:29Z</vt:lpwstr>
  </property>
  <property fmtid="{D5CDD505-2E9C-101B-9397-08002B2CF9AE}" pid="4" name="CTP_BU">
    <vt:lpwstr>NA</vt:lpwstr>
  </property>
  <property fmtid="{D5CDD505-2E9C-101B-9397-08002B2CF9AE}" pid="5" name="CTP_IDSID">
    <vt:lpwstr>NA</vt:lpwstr>
  </property>
  <property fmtid="{D5CDD505-2E9C-101B-9397-08002B2CF9AE}" pid="6" name="CTP_WWID">
    <vt:lpwstr>NA</vt:lpwstr>
  </property>
  <property fmtid="{D5CDD505-2E9C-101B-9397-08002B2CF9AE}" pid="7" name="CTPClassification">
    <vt:lpwstr>CTP_NT</vt:lpwstr>
  </property>
</Properties>
</file>